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64" r:id="rId4"/>
  </p:sldMasterIdLst>
  <p:notesMasterIdLst>
    <p:notesMasterId r:id="rId20"/>
  </p:notesMasterIdLst>
  <p:sldIdLst>
    <p:sldId id="256" r:id="rId5"/>
    <p:sldId id="270" r:id="rId6"/>
    <p:sldId id="257" r:id="rId7"/>
    <p:sldId id="264" r:id="rId8"/>
    <p:sldId id="268" r:id="rId9"/>
    <p:sldId id="266" r:id="rId10"/>
    <p:sldId id="267" r:id="rId11"/>
    <p:sldId id="271" r:id="rId12"/>
    <p:sldId id="269" r:id="rId13"/>
    <p:sldId id="273" r:id="rId14"/>
    <p:sldId id="274" r:id="rId15"/>
    <p:sldId id="275" r:id="rId16"/>
    <p:sldId id="258" r:id="rId17"/>
    <p:sldId id="263" r:id="rId18"/>
    <p:sldId id="272" r:id="rId19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Wingdings 3" panose="05040102010807070707" pitchFamily="18" charset="2"/>
      <p:regular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218E6-AE11-4FE7-911E-84C8AD3BF0C1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ADF5-8726-4495-A138-71CBE2D26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45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E677B1-C65F-4C93-80D2-04BD2F4D8F84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51D73-D4D4-4C67-A63F-E5ED595948E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3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D93E6-33C3-42CA-80C3-E9DC514C7974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BC298-15F4-4A31-BBD5-616FAAD9425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5BABE-7531-40A9-8395-79BEA6DC731A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3F31B-376A-4F51-AAC5-0BC4553D2F7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6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B131EF-7DE9-458A-ADDF-7DF8E3EA372A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CD7E1-EA76-4FA0-B125-C199AFAFE19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610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0EA710-FCE0-482B-A2D6-8531CBAE66BD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933CC-F1F5-4512-94F3-B4E1D8510FD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57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AB68D-6F49-4046-AC65-F96FC8FA0FEB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F6A1-FEE0-43DC-BBD1-78252EB1504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6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96ED3-BA47-4872-BE69-50EF5CE2DD3A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B7BC4-93F5-48E7-9A71-099CE83F8CB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5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DCD72B-8C7E-4DC1-8E88-D312FF280E85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3FE99-E607-4E65-A8A3-C19EAD91503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73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089646-F77E-4724-ABC5-C822BE14A4FD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2EAE2-053D-4039-A425-FA359F0BA92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9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680B3-5020-4536-B5D6-7999B6B64401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77F19-F4FE-4CEF-8016-145FD38ACEF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070DE-FC59-4265-A93E-63F1DACB7826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E8DE-F2EE-4BC2-B2D7-34C600234AF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8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7D17E-7758-431F-8A60-1AD73E7FC4D4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A9C56-63DB-40EF-902D-AAAB603E5694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6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45330-451B-4ED4-BEEE-0A202D4DD4D7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A5914-3284-4F32-8E71-72074FAA2FB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9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A0C84E-4920-4C3F-8557-412A6A13ADF3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E59A-6D0C-4DF3-808C-944D5716F6D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4483B3-8CF6-4880-A0F2-99431C52E47E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186F-0469-46BE-BB07-DAE8071AE5C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8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E678A-54D2-4BB7-8197-82A79C7143F0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32DC6-5F3A-4EC1-ADED-EBA4AE768E6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1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E425EE-7235-4B10-87B0-C2CBF3F5B779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3706A-562B-422E-81B3-A8A108018C4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6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C3E45B4-D981-48E8-BA6A-05B8A57007A7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4DAD9A-155F-4DD6-A9EC-8E006727A231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14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5132">
            <a:extLst>
              <a:ext uri="{FF2B5EF4-FFF2-40B4-BE49-F238E27FC236}">
                <a16:creationId xmlns:a16="http://schemas.microsoft.com/office/drawing/2014/main" id="{FDA421E3-78F0-AABF-755B-253D0C70D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122" name="Título 1">
            <a:extLst>
              <a:ext uri="{FF2B5EF4-FFF2-40B4-BE49-F238E27FC236}">
                <a16:creationId xmlns:a16="http://schemas.microsoft.com/office/drawing/2014/main" id="{7F769182-0F67-B041-6B18-316A5D216F0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ES" altLang="es-ES" sz="5600" dirty="0"/>
              <a:t>Ithaka </a:t>
            </a:r>
            <a:br>
              <a:rPr lang="es-ES" altLang="es-ES" sz="5600" dirty="0"/>
            </a:br>
            <a:br>
              <a:rPr lang="es-ES" altLang="es-ES" sz="5600" dirty="0"/>
            </a:br>
            <a:r>
              <a:rPr lang="es-ES" altLang="es-ES" sz="5600" dirty="0"/>
              <a:t>Es un software diseñado para ayudar a gestionar sus expedientes. </a:t>
            </a:r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848810A-4229-4CD8-37EF-14D23E4E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4151D73-D4D4-4C67-A63F-E5ED595948E5}" type="slidenum">
              <a:rPr lang="en-US"/>
              <a:pPr>
                <a:spcAft>
                  <a:spcPts val="600"/>
                </a:spcAft>
                <a:defRPr/>
              </a:pPr>
              <a:t>1</a:t>
            </a:fld>
            <a:endParaRPr lang="en-US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57C44D9-FED9-436A-D9DE-6EB40DE04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Ithaka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65DA8-7CC3-B39B-275C-16186ED0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2709644"/>
            <a:ext cx="10053763" cy="9539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Formularios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Ithaka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2BB621-BB84-CD2A-D2B2-7C1037DF6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</a:pPr>
            <a:r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Ithaka Software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42C766-8EB5-39C3-94E1-46BFDA1C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46837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F34F066-C889-4EBE-8521-653839C48A58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4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2D6D17-0245-F730-764A-B92CD521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70" y="213998"/>
            <a:ext cx="10515600" cy="297348"/>
          </a:xfrm>
        </p:spPr>
        <p:txBody>
          <a:bodyPr>
            <a:normAutofit fontScale="90000"/>
          </a:bodyPr>
          <a:lstStyle/>
          <a:p>
            <a:r>
              <a:rPr lang="es-ES" sz="2000" b="1" dirty="0" err="1"/>
              <a:t>Login</a:t>
            </a:r>
            <a:r>
              <a:rPr lang="es-ES" sz="2000" b="1" dirty="0"/>
              <a:t> Ithaka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6B6E78F-4DD8-D482-8EB1-8A8CC3B6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Ithaka Software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16529A-684C-0896-BC5A-FCAF5282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F066-C889-4EBE-8521-653839C48A58}" type="slidenum">
              <a:rPr lang="es-ES" smtClean="0"/>
              <a:t>11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D1A24F-C54B-35FE-FA3C-C9659F82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963" y="597160"/>
            <a:ext cx="6695987" cy="58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6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2D6D17-0245-F730-764A-B92CD521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07" y="108533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Menú Ithaka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E419FB4-23D8-51D2-0A3E-99705081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Ithaka Software</a:t>
            </a:r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78C3B4-B530-C9BD-81ED-CFCD4CC3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F066-C889-4EBE-8521-653839C48A58}" type="slidenum">
              <a:rPr lang="es-ES" smtClean="0"/>
              <a:t>12</a:t>
            </a:fld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999926-F832-8018-91CE-AD37AE6E8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07" y="473659"/>
            <a:ext cx="9423920" cy="60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2D6D17-0245-F730-764A-B92CD521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417" y="123760"/>
            <a:ext cx="10515600" cy="264691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Gestión de expedientes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ADD7E83-44CD-9FE8-E7B3-DF5F2CE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Ithaka Software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581054-A5DB-FF19-1DD6-1D28A5CD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F066-C889-4EBE-8521-653839C48A58}" type="slidenum">
              <a:rPr lang="es-ES" smtClean="0"/>
              <a:t>13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9D5BAF-06AD-DBB2-D583-5DCB2FCB6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16" y="432218"/>
            <a:ext cx="9490585" cy="60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25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42D6D17-0245-F730-764A-B92CD521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39" y="136525"/>
            <a:ext cx="10515600" cy="260026"/>
          </a:xfrm>
        </p:spPr>
        <p:txBody>
          <a:bodyPr>
            <a:normAutofit fontScale="90000"/>
          </a:bodyPr>
          <a:lstStyle/>
          <a:p>
            <a:r>
              <a:rPr lang="es-ES" sz="2000" b="1" dirty="0"/>
              <a:t>Gestión de un Expediente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36635B6-D5D3-6B08-C67E-BF73C21D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Ithaka Software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6F872B-F8A8-67CD-FCB4-31F90A01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4F066-C889-4EBE-8521-653839C48A58}" type="slidenum">
              <a:rPr lang="es-ES" smtClean="0"/>
              <a:t>14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8945685-8D0E-D558-098F-7955BABD3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-1846"/>
          <a:stretch/>
        </p:blipFill>
        <p:spPr>
          <a:xfrm>
            <a:off x="1276739" y="396551"/>
            <a:ext cx="10469949" cy="60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56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78F95B-BC4C-06ED-51A5-02962B06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6D294C-C651-1822-9443-B75FEA0C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506" y="6355080"/>
            <a:ext cx="4160548" cy="301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Ithaka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5735E8-E813-DDF3-6A00-108E49AB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0512" y="6355080"/>
            <a:ext cx="838199" cy="301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fld id="{4F78E8DE-F2EE-4BC2-B2D7-34C600234AF4}" type="slidenum">
              <a:rPr lang="en-US" sz="1400" b="0" i="0" kern="1200">
                <a:solidFill>
                  <a:schemeClr val="bg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pPr algn="l">
                <a:lnSpc>
                  <a:spcPct val="90000"/>
                </a:lnSpc>
                <a:spcAft>
                  <a:spcPts val="600"/>
                </a:spcAft>
                <a:defRPr/>
              </a:pPr>
              <a:t>15</a:t>
            </a:fld>
            <a:endParaRPr lang="en-US" sz="1400" b="0" i="0" kern="1200">
              <a:solidFill>
                <a:schemeClr val="bg1">
                  <a:alpha val="6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3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80D02E98-A1F4-4811-D0EE-986AAF62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2746" y="487949"/>
            <a:ext cx="9404350" cy="1400175"/>
          </a:xfrm>
        </p:spPr>
        <p:txBody>
          <a:bodyPr/>
          <a:lstStyle/>
          <a:p>
            <a:r>
              <a:rPr lang="es-ES" altLang="es-ES" dirty="0"/>
              <a:t>Expedientes. Registro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BAAEF36-B663-777D-2A68-5B9BE3EF2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B33E19-0557-78B5-6180-580A4CCE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E59A-6D0C-4DF3-808C-944D5716F6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172" name="Marcador de texto 3">
            <a:extLst>
              <a:ext uri="{FF2B5EF4-FFF2-40B4-BE49-F238E27FC236}">
                <a16:creationId xmlns:a16="http://schemas.microsoft.com/office/drawing/2014/main" id="{1461A2E0-B610-A80E-FE77-E2071BC4E82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2057400"/>
            <a:ext cx="8993188" cy="313690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s-ES" altLang="es-ES" sz="2000" dirty="0"/>
              <a:t>Registro de datos de los expedientes:</a:t>
            </a:r>
          </a:p>
          <a:p>
            <a:pPr lvl="2"/>
            <a:endParaRPr lang="es-ES" altLang="es-ES" sz="1800" dirty="0"/>
          </a:p>
          <a:p>
            <a:pPr lvl="2"/>
            <a:r>
              <a:rPr lang="es-ES" altLang="es-ES" sz="1800" dirty="0"/>
              <a:t>Datos Generales</a:t>
            </a:r>
          </a:p>
          <a:p>
            <a:pPr lvl="3"/>
            <a:r>
              <a:rPr lang="es-ES" altLang="es-ES" sz="1600" dirty="0"/>
              <a:t> Clase, Tipo, Materia, Cuantía, </a:t>
            </a:r>
            <a:r>
              <a:rPr lang="es-ES" altLang="es-ES" sz="1600" dirty="0" err="1"/>
              <a:t>etc</a:t>
            </a:r>
            <a:r>
              <a:rPr lang="es-ES" altLang="es-ES" sz="1600" dirty="0"/>
              <a:t>…</a:t>
            </a:r>
          </a:p>
          <a:p>
            <a:pPr lvl="2"/>
            <a:r>
              <a:rPr lang="es-ES" altLang="es-ES" sz="1800" dirty="0"/>
              <a:t>Clientes</a:t>
            </a:r>
          </a:p>
          <a:p>
            <a:pPr lvl="2"/>
            <a:r>
              <a:rPr lang="es-ES" altLang="es-ES" sz="1800" dirty="0"/>
              <a:t>Contrarios</a:t>
            </a:r>
          </a:p>
          <a:p>
            <a:pPr lvl="2"/>
            <a:r>
              <a:rPr lang="es-ES" altLang="es-ES" sz="1800" dirty="0"/>
              <a:t>Responsables</a:t>
            </a:r>
          </a:p>
          <a:p>
            <a:pPr lvl="2"/>
            <a:r>
              <a:rPr lang="es-ES" altLang="es-ES" sz="1800" dirty="0"/>
              <a:t>Observaciones</a:t>
            </a:r>
          </a:p>
          <a:p>
            <a:pPr lvl="2"/>
            <a:r>
              <a:rPr lang="es-ES" altLang="es-ES" sz="1800" dirty="0"/>
              <a:t>Tribunales</a:t>
            </a:r>
          </a:p>
          <a:p>
            <a:pPr lvl="2"/>
            <a:r>
              <a:rPr lang="es-ES" altLang="es-ES" sz="1800" dirty="0" err="1"/>
              <a:t>Etc</a:t>
            </a:r>
            <a:r>
              <a:rPr lang="es-ES" altLang="es-ES" sz="1800" dirty="0"/>
              <a:t> …</a:t>
            </a:r>
            <a:endParaRPr lang="es-ES" altLang="es-ES" sz="2000" dirty="0"/>
          </a:p>
        </p:txBody>
      </p:sp>
    </p:spTree>
    <p:extLst>
      <p:ext uri="{BB962C8B-B14F-4D97-AF65-F5344CB8AC3E}">
        <p14:creationId xmlns:p14="http://schemas.microsoft.com/office/powerpoint/2010/main" val="13691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id="{C3BAA537-7015-6EE7-C35A-86BE72AB1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6113" y="452438"/>
            <a:ext cx="9404350" cy="852579"/>
          </a:xfrm>
        </p:spPr>
        <p:txBody>
          <a:bodyPr/>
          <a:lstStyle/>
          <a:p>
            <a:r>
              <a:rPr lang="es-ES" altLang="es-ES" dirty="0"/>
              <a:t>Expedientes. Contenido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7993BA-DBC8-B84F-3ACE-4423FC807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Historia		</a:t>
            </a:r>
          </a:p>
        </p:txBody>
      </p:sp>
      <p:sp>
        <p:nvSpPr>
          <p:cNvPr id="6148" name="Marcador de texto 3">
            <a:extLst>
              <a:ext uri="{FF2B5EF4-FFF2-40B4-BE49-F238E27FC236}">
                <a16:creationId xmlns:a16="http://schemas.microsoft.com/office/drawing/2014/main" id="{CB0A225D-9D54-FCFD-9AC4-3D6CE366DD19}"/>
              </a:ext>
            </a:extLst>
          </p:cNvPr>
          <p:cNvSpPr>
            <a:spLocks noGrp="1" noChangeArrowheads="1"/>
          </p:cNvSpPr>
          <p:nvPr>
            <p:ph type="body" sz="half" idx="15"/>
          </p:nvPr>
        </p:nvSpPr>
        <p:spPr>
          <a:xfrm>
            <a:off x="652463" y="2943225"/>
            <a:ext cx="2927350" cy="2276475"/>
          </a:xfrm>
        </p:spPr>
        <p:txBody>
          <a:bodyPr/>
          <a:lstStyle/>
          <a:p>
            <a:r>
              <a:rPr lang="es-ES" altLang="es-ES" dirty="0"/>
              <a:t>Mantiene la historia del expediente con todas las actuaciones realizadas.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E73813-EBDE-E6E5-1B6B-A317208A55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Agenda	</a:t>
            </a:r>
          </a:p>
        </p:txBody>
      </p:sp>
      <p:sp>
        <p:nvSpPr>
          <p:cNvPr id="6150" name="Marcador de texto 5">
            <a:extLst>
              <a:ext uri="{FF2B5EF4-FFF2-40B4-BE49-F238E27FC236}">
                <a16:creationId xmlns:a16="http://schemas.microsoft.com/office/drawing/2014/main" id="{191F3126-1402-B4AE-6B1A-00DF860A6C9F}"/>
              </a:ext>
            </a:extLst>
          </p:cNvPr>
          <p:cNvSpPr>
            <a:spLocks noGrp="1" noChangeArrowheads="1"/>
          </p:cNvSpPr>
          <p:nvPr>
            <p:ph type="body" sz="half" idx="16"/>
          </p:nvPr>
        </p:nvSpPr>
        <p:spPr>
          <a:xfrm>
            <a:off x="3873500" y="2943225"/>
            <a:ext cx="2946400" cy="3133725"/>
          </a:xfrm>
        </p:spPr>
        <p:txBody>
          <a:bodyPr/>
          <a:lstStyle/>
          <a:p>
            <a:r>
              <a:rPr lang="es-ES" altLang="es-ES" dirty="0"/>
              <a:t>Registro de vencimientos, citas, reuniones.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5C468DD-CFE8-99C2-BDE3-0FF947A5F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Contable	</a:t>
            </a:r>
          </a:p>
        </p:txBody>
      </p:sp>
      <p:sp>
        <p:nvSpPr>
          <p:cNvPr id="6152" name="Marcador de texto 7">
            <a:extLst>
              <a:ext uri="{FF2B5EF4-FFF2-40B4-BE49-F238E27FC236}">
                <a16:creationId xmlns:a16="http://schemas.microsoft.com/office/drawing/2014/main" id="{50A453F5-CF9D-A773-FEC9-817EA2D697C5}"/>
              </a:ext>
            </a:extLst>
          </p:cNvPr>
          <p:cNvSpPr>
            <a:spLocks noGrp="1" noChangeArrowheads="1"/>
          </p:cNvSpPr>
          <p:nvPr>
            <p:ph type="body" sz="half" idx="17"/>
          </p:nvPr>
        </p:nvSpPr>
        <p:spPr>
          <a:xfrm>
            <a:off x="7105650" y="2943225"/>
            <a:ext cx="2932113" cy="3133725"/>
          </a:xfrm>
        </p:spPr>
        <p:txBody>
          <a:bodyPr/>
          <a:lstStyle/>
          <a:p>
            <a:r>
              <a:rPr lang="es-ES" altLang="es-ES" dirty="0"/>
              <a:t>Registro de todos los gastos, suplidos, honorarios, tiempos.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6E69F25-1BDB-9702-A1E5-9BB543BE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B5D542B-E52D-9B27-DC2A-89B6F078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F6A1-FEE0-43DC-BBD1-78252EB150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7EEA4C2E-6458-B32A-D88F-EC1628FA5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Gestión documental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CA6812-F073-7E5F-B771-1231FDB5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C80775-D66E-98AC-1872-D49322D3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E59A-6D0C-4DF3-808C-944D5716F6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220" name="Marcador de texto 5">
            <a:extLst>
              <a:ext uri="{FF2B5EF4-FFF2-40B4-BE49-F238E27FC236}">
                <a16:creationId xmlns:a16="http://schemas.microsoft.com/office/drawing/2014/main" id="{DE3DD54D-D501-EAF5-74D6-6F31AC4AF01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11363"/>
            <a:ext cx="10142538" cy="2311400"/>
          </a:xfrm>
        </p:spPr>
        <p:txBody>
          <a:bodyPr>
            <a:normAutofit/>
          </a:bodyPr>
          <a:lstStyle/>
          <a:p>
            <a:pPr lvl="1"/>
            <a:r>
              <a:rPr lang="es-ES" altLang="es-ES" sz="2000" dirty="0"/>
              <a:t>A los Expedientes se les puede añadir tantos documentos como sean necesarios</a:t>
            </a:r>
          </a:p>
          <a:p>
            <a:pPr marL="400050" lvl="1" indent="0">
              <a:buNone/>
            </a:pPr>
            <a:endParaRPr lang="es-ES" altLang="es-ES" sz="2000" dirty="0"/>
          </a:p>
          <a:p>
            <a:pPr lvl="1"/>
            <a:r>
              <a:rPr lang="es-ES" altLang="es-ES" sz="2000" dirty="0"/>
              <a:t>Los documentos puedes ser de cualquier tipo:  Office (Word, Excel </a:t>
            </a:r>
            <a:r>
              <a:rPr lang="es-ES" altLang="es-ES" sz="2000" dirty="0" err="1"/>
              <a:t>Power</a:t>
            </a:r>
            <a:r>
              <a:rPr lang="es-ES" altLang="es-ES" sz="2000" dirty="0"/>
              <a:t> Point), PDF, JPG, MPEG, AVI, </a:t>
            </a:r>
            <a:r>
              <a:rPr lang="es-ES" altLang="es-ES" sz="2000" dirty="0" err="1"/>
              <a:t>etc</a:t>
            </a:r>
            <a:r>
              <a:rPr lang="es-ES" altLang="es-ES" sz="2000" dirty="0"/>
              <a:t>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80D02E98-A1F4-4811-D0EE-986AAF62A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2746" y="487949"/>
            <a:ext cx="9404350" cy="1400175"/>
          </a:xfrm>
        </p:spPr>
        <p:txBody>
          <a:bodyPr/>
          <a:lstStyle/>
          <a:p>
            <a:r>
              <a:rPr lang="es-ES" altLang="es-ES" dirty="0"/>
              <a:t>Entrada de tiempos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BFB22CF-6171-77BC-A1C8-9510C330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C4A025-0C14-210E-D75D-75C6F507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CE59A-6D0C-4DF3-808C-944D5716F6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FE00F1-CAC0-6E0C-A846-78ED2C0DD9E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922463"/>
            <a:ext cx="4751388" cy="577850"/>
          </a:xfrm>
        </p:spPr>
        <p:txBody>
          <a:bodyPr rtlCol="0" anchor="t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sz="3200" dirty="0"/>
              <a:t>		Hoja de trabajo	</a:t>
            </a:r>
            <a:r>
              <a:rPr lang="es-ES" dirty="0"/>
              <a:t>	</a:t>
            </a:r>
          </a:p>
        </p:txBody>
      </p:sp>
      <p:sp>
        <p:nvSpPr>
          <p:cNvPr id="7172" name="Marcador de texto 3">
            <a:extLst>
              <a:ext uri="{FF2B5EF4-FFF2-40B4-BE49-F238E27FC236}">
                <a16:creationId xmlns:a16="http://schemas.microsoft.com/office/drawing/2014/main" id="{1461A2E0-B610-A80E-FE77-E2071BC4E822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0" y="3095625"/>
            <a:ext cx="8320088" cy="1689100"/>
          </a:xfrm>
        </p:spPr>
        <p:txBody>
          <a:bodyPr>
            <a:normAutofit/>
          </a:bodyPr>
          <a:lstStyle/>
          <a:p>
            <a:pPr lvl="1"/>
            <a:r>
              <a:rPr lang="es-ES" altLang="es-ES" sz="2000" dirty="0"/>
              <a:t>Permite registrar el tiempo empleado en los expedientes</a:t>
            </a:r>
          </a:p>
          <a:p>
            <a:pPr lvl="1"/>
            <a:r>
              <a:rPr lang="es-ES" altLang="es-ES" sz="2000" dirty="0"/>
              <a:t>Puede hacerse desde APP (IOS / Android)</a:t>
            </a:r>
          </a:p>
          <a:p>
            <a:pPr lvl="1"/>
            <a:r>
              <a:rPr lang="es-ES" altLang="es-ES" sz="2000" dirty="0"/>
              <a:t>Informes de seguimiento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>
            <a:extLst>
              <a:ext uri="{FF2B5EF4-FFF2-40B4-BE49-F238E27FC236}">
                <a16:creationId xmlns:a16="http://schemas.microsoft.com/office/drawing/2014/main" id="{3186F986-218D-6F04-9CA0-7371AEEDC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Facturación.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73D1D1-B6A2-E51E-A993-ECE08A463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Múltiples formatos de factura</a:t>
            </a:r>
          </a:p>
        </p:txBody>
      </p:sp>
      <p:sp>
        <p:nvSpPr>
          <p:cNvPr id="11268" name="Marcador de texto 3">
            <a:extLst>
              <a:ext uri="{FF2B5EF4-FFF2-40B4-BE49-F238E27FC236}">
                <a16:creationId xmlns:a16="http://schemas.microsoft.com/office/drawing/2014/main" id="{6339D007-1D7D-95EC-B4F9-F14C02899295}"/>
              </a:ext>
            </a:extLst>
          </p:cNvPr>
          <p:cNvSpPr>
            <a:spLocks noGrp="1" noChangeArrowheads="1"/>
          </p:cNvSpPr>
          <p:nvPr>
            <p:ph type="body" sz="half" idx="15"/>
          </p:nvPr>
        </p:nvSpPr>
        <p:spPr>
          <a:xfrm>
            <a:off x="652463" y="3352800"/>
            <a:ext cx="2927350" cy="2276475"/>
          </a:xfrm>
        </p:spPr>
        <p:txBody>
          <a:bodyPr/>
          <a:lstStyle/>
          <a:p>
            <a:r>
              <a:rPr lang="es-ES" altLang="es-ES"/>
              <a:t>Formatos de factura personalizados.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24C4745-B72C-652A-BA22-4F6D400FC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Multi idioma y multi divisa</a:t>
            </a:r>
          </a:p>
        </p:txBody>
      </p:sp>
      <p:sp>
        <p:nvSpPr>
          <p:cNvPr id="11270" name="Marcador de texto 5">
            <a:extLst>
              <a:ext uri="{FF2B5EF4-FFF2-40B4-BE49-F238E27FC236}">
                <a16:creationId xmlns:a16="http://schemas.microsoft.com/office/drawing/2014/main" id="{501274A8-E03B-FAF9-D021-6C209152F933}"/>
              </a:ext>
            </a:extLst>
          </p:cNvPr>
          <p:cNvSpPr>
            <a:spLocks noGrp="1" noChangeArrowheads="1"/>
          </p:cNvSpPr>
          <p:nvPr>
            <p:ph type="body" sz="half" idx="16"/>
          </p:nvPr>
        </p:nvSpPr>
        <p:spPr>
          <a:xfrm>
            <a:off x="3883025" y="3352800"/>
            <a:ext cx="2947988" cy="2495550"/>
          </a:xfrm>
        </p:spPr>
        <p:txBody>
          <a:bodyPr/>
          <a:lstStyle/>
          <a:p>
            <a:r>
              <a:rPr lang="es-ES" altLang="es-ES"/>
              <a:t>Facturas en diferentes idiomas y diferentes monedas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08630BB-72F7-6C8A-CF13-6A2846ABCD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Enlace con las contabilidades más usadas.</a:t>
            </a:r>
          </a:p>
        </p:txBody>
      </p:sp>
      <p:sp>
        <p:nvSpPr>
          <p:cNvPr id="11272" name="Marcador de texto 7">
            <a:extLst>
              <a:ext uri="{FF2B5EF4-FFF2-40B4-BE49-F238E27FC236}">
                <a16:creationId xmlns:a16="http://schemas.microsoft.com/office/drawing/2014/main" id="{D1CB8BE4-54F2-8888-A5E4-F66566104B47}"/>
              </a:ext>
            </a:extLst>
          </p:cNvPr>
          <p:cNvSpPr>
            <a:spLocks noGrp="1" noChangeArrowheads="1"/>
          </p:cNvSpPr>
          <p:nvPr>
            <p:ph type="body" sz="half" idx="17"/>
          </p:nvPr>
        </p:nvSpPr>
        <p:spPr>
          <a:xfrm>
            <a:off x="7124700" y="3352800"/>
            <a:ext cx="2849563" cy="2322513"/>
          </a:xfrm>
        </p:spPr>
        <p:txBody>
          <a:bodyPr/>
          <a:lstStyle/>
          <a:p>
            <a:r>
              <a:rPr lang="es-ES" altLang="es-ES" dirty="0"/>
              <a:t>Posibilidad de enlace con los sistemas contables más usados A3, ContaPlus, </a:t>
            </a:r>
            <a:r>
              <a:rPr lang="es-ES" altLang="es-ES" dirty="0" err="1"/>
              <a:t>ContaWin</a:t>
            </a:r>
            <a:r>
              <a:rPr lang="es-ES" altLang="es-ES" dirty="0"/>
              <a:t> Aqua, </a:t>
            </a:r>
            <a:r>
              <a:rPr lang="es-ES" altLang="es-ES" dirty="0" err="1"/>
              <a:t>Dimoni</a:t>
            </a:r>
            <a:r>
              <a:rPr lang="es-ES" altLang="es-ES" dirty="0"/>
              <a:t>, </a:t>
            </a:r>
            <a:r>
              <a:rPr lang="es-ES" altLang="es-ES" dirty="0" err="1"/>
              <a:t>LogicClass</a:t>
            </a:r>
            <a:r>
              <a:rPr lang="es-ES" altLang="es-ES" dirty="0"/>
              <a:t>, Ofimática; Visual Conta, SAGE, </a:t>
            </a:r>
            <a:r>
              <a:rPr lang="es-ES" altLang="es-ES" dirty="0" err="1"/>
              <a:t>etc</a:t>
            </a:r>
            <a:r>
              <a:rPr lang="es-ES" altLang="es-ES" dirty="0"/>
              <a:t>… 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EC67CF2-8958-5241-6BC4-70329563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F49167-7271-83FC-A92D-E3432F0C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F6A1-FEE0-43DC-BBD1-78252EB150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>
            <a:extLst>
              <a:ext uri="{FF2B5EF4-FFF2-40B4-BE49-F238E27FC236}">
                <a16:creationId xmlns:a16="http://schemas.microsoft.com/office/drawing/2014/main" id="{4F2DA30A-88CE-773F-7897-C581EF562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/>
              <a:t>Facturación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C3E850-99BC-3F92-2325-B52E81941A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e-factura</a:t>
            </a:r>
          </a:p>
        </p:txBody>
      </p:sp>
      <p:sp>
        <p:nvSpPr>
          <p:cNvPr id="12292" name="Marcador de texto 3">
            <a:extLst>
              <a:ext uri="{FF2B5EF4-FFF2-40B4-BE49-F238E27FC236}">
                <a16:creationId xmlns:a16="http://schemas.microsoft.com/office/drawing/2014/main" id="{7C124921-4294-5F87-9DE6-CD1ACA9C05BD}"/>
              </a:ext>
            </a:extLst>
          </p:cNvPr>
          <p:cNvSpPr>
            <a:spLocks noGrp="1" noChangeArrowheads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s-ES" altLang="es-ES" dirty="0"/>
              <a:t>Soporte para enviar facturas electrónicas firmadas digitalmente.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0861A4-A76F-B858-D8FE-EA7BE7426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Sistema de recordatorios</a:t>
            </a:r>
          </a:p>
        </p:txBody>
      </p:sp>
      <p:sp>
        <p:nvSpPr>
          <p:cNvPr id="12294" name="Marcador de texto 5">
            <a:extLst>
              <a:ext uri="{FF2B5EF4-FFF2-40B4-BE49-F238E27FC236}">
                <a16:creationId xmlns:a16="http://schemas.microsoft.com/office/drawing/2014/main" id="{15043DA4-CC4A-6F93-EBD2-C110A8876AAD}"/>
              </a:ext>
            </a:extLst>
          </p:cNvPr>
          <p:cNvSpPr>
            <a:spLocks noGrp="1" noChangeArrowheads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s-ES" altLang="es-ES" dirty="0"/>
              <a:t>Potente sistema de recordatorios de facturas con relaciones personalizadas a los clientes y avisos en agenda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9284D03-F242-5B66-ABFE-3397740600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Soporte para SEPA</a:t>
            </a:r>
          </a:p>
        </p:txBody>
      </p:sp>
      <p:sp>
        <p:nvSpPr>
          <p:cNvPr id="12296" name="Marcador de texto 7">
            <a:extLst>
              <a:ext uri="{FF2B5EF4-FFF2-40B4-BE49-F238E27FC236}">
                <a16:creationId xmlns:a16="http://schemas.microsoft.com/office/drawing/2014/main" id="{A75F6970-5597-A4E3-AD40-4BAB6344DA42}"/>
              </a:ext>
            </a:extLst>
          </p:cNvPr>
          <p:cNvSpPr>
            <a:spLocks noGrp="1" noChangeArrowheads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s-ES" altLang="es-ES" dirty="0"/>
              <a:t>Soporte para generar ficheros SEPA para domiciliación de remesas.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972F515-E90B-660B-BA5B-BA360842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Ithaka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D9058-EE4A-6314-ADBA-4A15C0091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F6A1-FEE0-43DC-BBD1-78252EB150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5F46EA36-BA2E-7CBA-C2BC-089939D95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Arquitectura. Ithaka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E99CD-1A4A-0EBD-6765-14223B1B8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Compatible </a:t>
            </a:r>
            <a:r>
              <a:rPr lang="es-ES" dirty="0" err="1"/>
              <a:t>SGAWIn</a:t>
            </a:r>
            <a:endParaRPr lang="es-ES" dirty="0"/>
          </a:p>
        </p:txBody>
      </p:sp>
      <p:sp>
        <p:nvSpPr>
          <p:cNvPr id="13316" name="Marcador de texto 3">
            <a:extLst>
              <a:ext uri="{FF2B5EF4-FFF2-40B4-BE49-F238E27FC236}">
                <a16:creationId xmlns:a16="http://schemas.microsoft.com/office/drawing/2014/main" id="{01710237-37FF-297F-B109-CB5AB26C6E69}"/>
              </a:ext>
            </a:extLst>
          </p:cNvPr>
          <p:cNvSpPr>
            <a:spLocks noGrp="1" noChangeArrowheads="1"/>
          </p:cNvSpPr>
          <p:nvPr>
            <p:ph type="body" sz="half" idx="15"/>
          </p:nvPr>
        </p:nvSpPr>
        <p:spPr>
          <a:xfrm>
            <a:off x="652463" y="3261674"/>
            <a:ext cx="2927350" cy="2353314"/>
          </a:xfrm>
        </p:spPr>
        <p:txBody>
          <a:bodyPr/>
          <a:lstStyle/>
          <a:p>
            <a:r>
              <a:rPr lang="es-ES" altLang="es-ES" dirty="0"/>
              <a:t>Se integra con bases de datos de </a:t>
            </a:r>
            <a:r>
              <a:rPr lang="es-ES" altLang="es-ES" dirty="0" err="1"/>
              <a:t>SGAWIn</a:t>
            </a:r>
            <a:r>
              <a:rPr lang="es-ES" altLang="es-ES" dirty="0"/>
              <a:t>, ofreciendo prácticamente la misma funcionalidad. </a:t>
            </a:r>
          </a:p>
          <a:p>
            <a:r>
              <a:rPr lang="es-ES" altLang="es-ES" dirty="0"/>
              <a:t>Pueden coexistir ambas aplicaciones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434484-9D4F-B0C4-1665-95CCC5905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Share Point</a:t>
            </a:r>
          </a:p>
        </p:txBody>
      </p:sp>
      <p:sp>
        <p:nvSpPr>
          <p:cNvPr id="13318" name="Marcador de texto 5">
            <a:extLst>
              <a:ext uri="{FF2B5EF4-FFF2-40B4-BE49-F238E27FC236}">
                <a16:creationId xmlns:a16="http://schemas.microsoft.com/office/drawing/2014/main" id="{97AE4C37-445F-8A7D-11E7-7CE3FD418DD1}"/>
              </a:ext>
            </a:extLst>
          </p:cNvPr>
          <p:cNvSpPr>
            <a:spLocks noGrp="1" noChangeArrowheads="1"/>
          </p:cNvSpPr>
          <p:nvPr>
            <p:ph type="body" sz="half" idx="16"/>
          </p:nvPr>
        </p:nvSpPr>
        <p:spPr>
          <a:xfrm>
            <a:off x="3873500" y="2667000"/>
            <a:ext cx="2946400" cy="2597150"/>
          </a:xfrm>
        </p:spPr>
        <p:txBody>
          <a:bodyPr/>
          <a:lstStyle/>
          <a:p>
            <a:r>
              <a:rPr lang="es-ES" altLang="es-ES" dirty="0"/>
              <a:t>Permite almacenar documentos en SharePoint o en sistema de ficheros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0999F54-72B7-8666-F0BC-F0DE25723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Azure</a:t>
            </a:r>
          </a:p>
        </p:txBody>
      </p:sp>
      <p:sp>
        <p:nvSpPr>
          <p:cNvPr id="13320" name="Marcador de texto 7">
            <a:extLst>
              <a:ext uri="{FF2B5EF4-FFF2-40B4-BE49-F238E27FC236}">
                <a16:creationId xmlns:a16="http://schemas.microsoft.com/office/drawing/2014/main" id="{3AACEFD2-A0F1-522A-50C2-6A728EF8B5DC}"/>
              </a:ext>
            </a:extLst>
          </p:cNvPr>
          <p:cNvSpPr>
            <a:spLocks noGrp="1" noChangeArrowheads="1"/>
          </p:cNvSpPr>
          <p:nvPr>
            <p:ph type="body" sz="half" idx="17"/>
          </p:nvPr>
        </p:nvSpPr>
        <p:spPr>
          <a:xfrm>
            <a:off x="7124700" y="2667000"/>
            <a:ext cx="2932113" cy="3234179"/>
          </a:xfrm>
        </p:spPr>
        <p:txBody>
          <a:bodyPr/>
          <a:lstStyle/>
          <a:p>
            <a:r>
              <a:rPr lang="es-ES" altLang="es-ES" dirty="0"/>
              <a:t>Alojado en servidores de Microsoft Azure con alta disponibilidad y rendimiento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1E2770F-60AB-BD4E-04C8-5C764E5A3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Ithaka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C87924-F439-36A9-74A2-ECD32AA3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F6A1-FEE0-43DC-BBD1-78252EB150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3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5F46EA36-BA2E-7CBA-C2BC-089939D95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/>
              <a:t>Arquitectura. Ithaka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0E99CD-1A4A-0EBD-6765-14223B1B8F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Escalable</a:t>
            </a:r>
          </a:p>
        </p:txBody>
      </p:sp>
      <p:sp>
        <p:nvSpPr>
          <p:cNvPr id="13316" name="Marcador de texto 3">
            <a:extLst>
              <a:ext uri="{FF2B5EF4-FFF2-40B4-BE49-F238E27FC236}">
                <a16:creationId xmlns:a16="http://schemas.microsoft.com/office/drawing/2014/main" id="{01710237-37FF-297F-B109-CB5AB26C6E69}"/>
              </a:ext>
            </a:extLst>
          </p:cNvPr>
          <p:cNvSpPr>
            <a:spLocks noGrp="1" noChangeArrowheads="1"/>
          </p:cNvSpPr>
          <p:nvPr>
            <p:ph type="body" sz="half" idx="15"/>
          </p:nvPr>
        </p:nvSpPr>
        <p:spPr>
          <a:xfrm>
            <a:off x="652463" y="2667000"/>
            <a:ext cx="2927350" cy="2947988"/>
          </a:xfrm>
        </p:spPr>
        <p:txBody>
          <a:bodyPr/>
          <a:lstStyle/>
          <a:p>
            <a:r>
              <a:rPr lang="es-ES" altLang="es-ES" dirty="0"/>
              <a:t>Soporta diferentes bases de datos (Firebird, SQL Server) para adaptarse a diferentes volumen de información.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434484-9D4F-B0C4-1665-95CCC5905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83659" y="1981199"/>
            <a:ext cx="2936241" cy="833021"/>
          </a:xfrm>
        </p:spPr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 err="1"/>
              <a:t>Multiidioma</a:t>
            </a:r>
            <a:r>
              <a:rPr lang="es-ES" dirty="0"/>
              <a:t> </a:t>
            </a:r>
            <a:r>
              <a:rPr lang="es-ES" dirty="0" err="1"/>
              <a:t>Multimoneda</a:t>
            </a:r>
            <a:endParaRPr lang="es-ES" dirty="0"/>
          </a:p>
        </p:txBody>
      </p:sp>
      <p:sp>
        <p:nvSpPr>
          <p:cNvPr id="13318" name="Marcador de texto 5">
            <a:extLst>
              <a:ext uri="{FF2B5EF4-FFF2-40B4-BE49-F238E27FC236}">
                <a16:creationId xmlns:a16="http://schemas.microsoft.com/office/drawing/2014/main" id="{97AE4C37-445F-8A7D-11E7-7CE3FD418DD1}"/>
              </a:ext>
            </a:extLst>
          </p:cNvPr>
          <p:cNvSpPr>
            <a:spLocks noGrp="1" noChangeArrowheads="1"/>
          </p:cNvSpPr>
          <p:nvPr>
            <p:ph type="body" sz="half" idx="16"/>
          </p:nvPr>
        </p:nvSpPr>
        <p:spPr>
          <a:xfrm>
            <a:off x="3873500" y="2956264"/>
            <a:ext cx="2946400" cy="1642369"/>
          </a:xfrm>
        </p:spPr>
        <p:txBody>
          <a:bodyPr/>
          <a:lstStyle/>
          <a:p>
            <a:r>
              <a:rPr lang="es-ES" altLang="es-ES" dirty="0"/>
              <a:t>Soporta diferentes idiomas y diferentes monedas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0999F54-72B7-8666-F0BC-F0DE25723F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 anchor="t"/>
          <a:lstStyle/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s-ES" dirty="0"/>
              <a:t>Adaptable</a:t>
            </a:r>
          </a:p>
        </p:txBody>
      </p:sp>
      <p:sp>
        <p:nvSpPr>
          <p:cNvPr id="13320" name="Marcador de texto 7">
            <a:extLst>
              <a:ext uri="{FF2B5EF4-FFF2-40B4-BE49-F238E27FC236}">
                <a16:creationId xmlns:a16="http://schemas.microsoft.com/office/drawing/2014/main" id="{3AACEFD2-A0F1-522A-50C2-6A728EF8B5DC}"/>
              </a:ext>
            </a:extLst>
          </p:cNvPr>
          <p:cNvSpPr>
            <a:spLocks noGrp="1" noChangeArrowheads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s-ES" altLang="es-ES" dirty="0"/>
              <a:t>Gran capacidad de adaptación al Despacho sin salir del estándar.</a:t>
            </a:r>
          </a:p>
          <a:p>
            <a:r>
              <a:rPr lang="es-ES" altLang="es-ES" dirty="0"/>
              <a:t>Enlaza con diferentes productos útiles en los Despachos de Abogados: </a:t>
            </a:r>
            <a:r>
              <a:rPr lang="es-ES" altLang="es-ES" dirty="0" err="1"/>
              <a:t>HighQ</a:t>
            </a:r>
            <a:r>
              <a:rPr lang="es-ES" altLang="es-ES" dirty="0"/>
              <a:t>, </a:t>
            </a:r>
            <a:r>
              <a:rPr lang="es-ES" altLang="es-ES" dirty="0" err="1"/>
              <a:t>Captio</a:t>
            </a:r>
            <a:r>
              <a:rPr lang="es-ES" altLang="es-ES" dirty="0"/>
              <a:t>, </a:t>
            </a:r>
            <a:r>
              <a:rPr lang="es-ES" altLang="es-ES" dirty="0" err="1"/>
              <a:t>Imanage</a:t>
            </a:r>
            <a:r>
              <a:rPr lang="es-ES" altLang="es-ES" dirty="0"/>
              <a:t>, </a:t>
            </a:r>
            <a:r>
              <a:rPr lang="es-ES" altLang="es-ES" dirty="0" err="1"/>
              <a:t>SalesForce</a:t>
            </a:r>
            <a:r>
              <a:rPr lang="es-ES" altLang="es-ES" dirty="0"/>
              <a:t>.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A668B07-DC3C-328F-D569-A18A0C969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Ithaka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34BCFC-3421-54EB-8FAC-AAB9581D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1F6A1-FEE0-43DC-BBD1-78252EB1504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7D2F93C3A6BC44D9E1AC58515B3B2B9" ma:contentTypeVersion="4" ma:contentTypeDescription="Crear nuevo documento." ma:contentTypeScope="" ma:versionID="af05fd1525bdc6faa456ddcff0094d74">
  <xsd:schema xmlns:xsd="http://www.w3.org/2001/XMLSchema" xmlns:xs="http://www.w3.org/2001/XMLSchema" xmlns:p="http://schemas.microsoft.com/office/2006/metadata/properties" xmlns:ns3="3ead236b-d08e-4464-8373-81c9ace8b0ad" targetNamespace="http://schemas.microsoft.com/office/2006/metadata/properties" ma:root="true" ma:fieldsID="29387882aeff8cdfbb10216a1ca5a26a" ns3:_="">
    <xsd:import namespace="3ead236b-d08e-4464-8373-81c9ace8b0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d236b-d08e-4464-8373-81c9ace8b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08E1E-7E6C-42CB-995B-F9F4593C9671}">
  <ds:schemaRefs>
    <ds:schemaRef ds:uri="http://schemas.microsoft.com/office/infopath/2007/PartnerControls"/>
    <ds:schemaRef ds:uri="http://schemas.microsoft.com/office/2006/documentManagement/types"/>
    <ds:schemaRef ds:uri="3ead236b-d08e-4464-8373-81c9ace8b0a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784ACB-AD00-4304-89C3-B2658F82C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D2AE72-0BE0-4FF4-B457-016A0F365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ad236b-d08e-4464-8373-81c9ace8b0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2403</TotalTime>
  <Words>416</Words>
  <Application>Microsoft Office PowerPoint</Application>
  <PresentationFormat>Panorámica</PresentationFormat>
  <Paragraphs>94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Calibri</vt:lpstr>
      <vt:lpstr>Wingdings 3</vt:lpstr>
      <vt:lpstr>Century Gothic</vt:lpstr>
      <vt:lpstr>Ion</vt:lpstr>
      <vt:lpstr>Ithaka   Es un software diseñado para ayudar a gestionar sus expedientes. </vt:lpstr>
      <vt:lpstr>Expedientes. Registro</vt:lpstr>
      <vt:lpstr>Expedientes. Contenido</vt:lpstr>
      <vt:lpstr>Gestión documental</vt:lpstr>
      <vt:lpstr>Entrada de tiempos</vt:lpstr>
      <vt:lpstr>Facturación. </vt:lpstr>
      <vt:lpstr>Facturación</vt:lpstr>
      <vt:lpstr>Arquitectura. Ithaka</vt:lpstr>
      <vt:lpstr>Arquitectura. Ithaka</vt:lpstr>
      <vt:lpstr>Formularios de Ithaka</vt:lpstr>
      <vt:lpstr>Login Ithaka</vt:lpstr>
      <vt:lpstr>Menú Ithaka</vt:lpstr>
      <vt:lpstr>Gestión de expedientes</vt:lpstr>
      <vt:lpstr>Gestión de un Expediente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ortiz</dc:creator>
  <cp:lastModifiedBy>Administracion</cp:lastModifiedBy>
  <cp:revision>9</cp:revision>
  <dcterms:created xsi:type="dcterms:W3CDTF">2019-08-25T14:39:19Z</dcterms:created>
  <dcterms:modified xsi:type="dcterms:W3CDTF">2024-05-06T18:45:11Z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0x01010007D2F93C3A6BC44D9E1AC58515B3B2B9</vt:lpwstr>
  </property>
</Properties>
</file>